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t>Kia Mobility Dark · PPT Forge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8368" y="713232"/>
            <a:ext cx="5943600" cy="1554480"/>
          </a:xfrm>
        </p:spPr>
        <p:txBody>
          <a:bodyPr lIns="0"/>
          <a:lstStyle/>
          <a:p>
            <a:pPr algn="l"/>
            <a:r>
              <a:rPr sz="3200" b="1">
                <a:solidFill>
                  <a:srgbClr val="F4F6FB"/>
                </a:solidFill>
                <a:latin typeface="Helvetica Neue"/>
              </a:rPr>
              <a:t>Premium Mobility Narrative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6656" y="2212848"/>
            <a:ext cx="5394960" cy="658368"/>
          </a:xfrm>
        </p:spPr>
        <p:txBody>
          <a:bodyPr lIns="0"/>
          <a:lstStyle/>
          <a:p>
            <a:pPr algn="l"/>
            <a:r>
              <a:rPr sz="1400" b="0">
                <a:solidFill>
                  <a:srgbClr val="F4F6FB"/>
                </a:solidFill>
                <a:latin typeface="Helvetica Neue"/>
              </a:rPr>
              <a:t>Generated from Kia brand-book evidence via PPT Forge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181E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B3D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6" name="Rounded Rectangle 5"/>
          <p:cNvSpPr/>
          <p:nvPr/>
        </p:nvSpPr>
        <p:spPr>
          <a:xfrm>
            <a:off x="6446520" y="658368"/>
            <a:ext cx="4892040" cy="4526280"/>
          </a:xfrm>
          <a:prstGeom prst="roundRect">
            <a:avLst/>
          </a:prstGeom>
          <a:solidFill>
            <a:srgbClr val="101116"/>
          </a:solidFill>
          <a:ln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784848" y="1097280"/>
            <a:ext cx="2926080" cy="27432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900" b="1">
                <a:solidFill>
                  <a:srgbClr val="F4F6FB"/>
                </a:solidFill>
                <a:latin typeface="Helvetica Neue"/>
              </a:rPr>
              <a:t>REAL BRAND BOOK INPUT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784848" y="1572768"/>
            <a:ext cx="4023360" cy="749808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2600" b="1">
                <a:solidFill>
                  <a:srgbClr val="F4F6FB"/>
                </a:solidFill>
                <a:latin typeface="Helvetica Neue"/>
              </a:rPr>
              <a:t>Kia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784848" y="2743200"/>
            <a:ext cx="1097280" cy="868680"/>
          </a:xfrm>
          <a:prstGeom prst="roundRect">
            <a:avLst/>
          </a:prstGeom>
          <a:solidFill>
            <a:srgbClr val="101116"/>
          </a:solidFill>
          <a:ln>
            <a:solidFill>
              <a:srgbClr val="181E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903720" y="2880360"/>
            <a:ext cx="822960" cy="18288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700" b="1">
                <a:solidFill>
                  <a:srgbClr val="F4F6FB"/>
                </a:solidFill>
                <a:latin typeface="Helvetica Neue"/>
              </a:rPr>
              <a:t>PAGES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03720" y="3136392"/>
            <a:ext cx="822960" cy="27432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1800" b="1">
                <a:solidFill>
                  <a:srgbClr val="F4F6FB"/>
                </a:solidFill>
                <a:latin typeface="Helvetica Neue"/>
              </a:rPr>
              <a:t>123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156448" y="2743200"/>
            <a:ext cx="1097280" cy="868680"/>
          </a:xfrm>
          <a:prstGeom prst="roundRect">
            <a:avLst/>
          </a:prstGeom>
          <a:solidFill>
            <a:srgbClr val="101116"/>
          </a:solidFill>
          <a:ln>
            <a:solidFill>
              <a:srgbClr val="3B3D4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275320" y="2880360"/>
            <a:ext cx="822960" cy="18288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700" b="1">
                <a:solidFill>
                  <a:srgbClr val="F4F6FB"/>
                </a:solidFill>
                <a:latin typeface="Helvetica Neue"/>
              </a:rPr>
              <a:t>SCORE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75320" y="3136392"/>
            <a:ext cx="822960" cy="27432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1800" b="1">
                <a:solidFill>
                  <a:srgbClr val="F4F6FB"/>
                </a:solidFill>
                <a:latin typeface="Helvetica Neue"/>
              </a:rPr>
              <a:t>100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528048" y="2743200"/>
            <a:ext cx="1097280" cy="868680"/>
          </a:xfrm>
          <a:prstGeom prst="roundRect">
            <a:avLst/>
          </a:prstGeom>
          <a:solidFill>
            <a:srgbClr val="101116"/>
          </a:solidFill>
          <a:ln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646920" y="2880360"/>
            <a:ext cx="822960" cy="18288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700" b="1">
                <a:solidFill>
                  <a:srgbClr val="F4F6FB"/>
                </a:solidFill>
                <a:latin typeface="Helvetica Neue"/>
              </a:rPr>
              <a:t>TIER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46920" y="3136392"/>
            <a:ext cx="822960" cy="27432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1800" b="1">
                <a:solidFill>
                  <a:srgbClr val="F4F6FB"/>
                </a:solidFill>
                <a:latin typeface="Helvetica Neue"/>
              </a:rPr>
              <a:t>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931152" y="4343400"/>
            <a:ext cx="237744" cy="320040"/>
          </a:xfrm>
          <a:prstGeom prst="roundRect">
            <a:avLst/>
          </a:prstGeom>
          <a:solidFill>
            <a:srgbClr val="181E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7415783" y="4023359"/>
            <a:ext cx="237744" cy="640080"/>
          </a:xfrm>
          <a:prstGeom prst="roundRect">
            <a:avLst/>
          </a:prstGeom>
          <a:solidFill>
            <a:srgbClr val="3B3D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ounded Rectangle 19"/>
          <p:cNvSpPr/>
          <p:nvPr/>
        </p:nvSpPr>
        <p:spPr>
          <a:xfrm>
            <a:off x="7900416" y="3703320"/>
            <a:ext cx="237744" cy="960120"/>
          </a:xfrm>
          <a:prstGeom prst="roundRect">
            <a:avLst/>
          </a:prstGeom>
          <a:solidFill>
            <a:srgbClr val="181E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8385048" y="3886200"/>
            <a:ext cx="237744" cy="777240"/>
          </a:xfrm>
          <a:prstGeom prst="roundRect">
            <a:avLst/>
          </a:prstGeom>
          <a:solidFill>
            <a:srgbClr val="3B3D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ounded Rectangle 21"/>
          <p:cNvSpPr/>
          <p:nvPr/>
        </p:nvSpPr>
        <p:spPr>
          <a:xfrm>
            <a:off x="8869680" y="3428999"/>
            <a:ext cx="237744" cy="1234440"/>
          </a:xfrm>
          <a:prstGeom prst="roundRect">
            <a:avLst/>
          </a:prstGeom>
          <a:solidFill>
            <a:srgbClr val="181E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66928" y="6272784"/>
            <a:ext cx="6217920" cy="22860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800" b="0">
                <a:solidFill>
                  <a:srgbClr val="F4F6FB"/>
                </a:solidFill>
                <a:latin typeface="Helvetica Neue"/>
              </a:rPr>
              <a:t>Kia Mobility Dark · generated from Kia brand-book evidence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Real input evidence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Input PDF: Kia Brand guidelines</a:t>
            </a:r>
          </a:p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Quality: S / 100, 123 pages</a:t>
            </a:r>
          </a:p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Extracted signals: guideline, movement, usage, space, ideas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181E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B3D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6" name="TextBox 5"/>
          <p:cNvSpPr txBox="1"/>
          <p:nvPr/>
        </p:nvSpPr>
        <p:spPr>
          <a:xfrm>
            <a:off x="566928" y="6272784"/>
            <a:ext cx="6217920" cy="22860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800" b="0">
                <a:solidFill>
                  <a:srgbClr val="F4F6FB"/>
                </a:solidFill>
                <a:latin typeface="Helvetica Neue"/>
              </a:rPr>
              <a:t>Kia Mobility Dark · generated from Kia brand-book evidence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Extracted style DNA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Palette, typography, layout patterns and applications are converted into a de-branded presentation style system.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181E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B3D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6" name="Rounded Rectangle 5"/>
          <p:cNvSpPr/>
          <p:nvPr/>
        </p:nvSpPr>
        <p:spPr>
          <a:xfrm>
            <a:off x="8595360" y="621792"/>
            <a:ext cx="2468880" cy="822960"/>
          </a:xfrm>
          <a:prstGeom prst="roundRect">
            <a:avLst/>
          </a:prstGeom>
          <a:solidFill>
            <a:srgbClr val="101116"/>
          </a:solidFill>
          <a:ln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814816" y="877824"/>
            <a:ext cx="2011680" cy="219456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900" b="1">
                <a:solidFill>
                  <a:srgbClr val="F4F6FB"/>
                </a:solidFill>
                <a:latin typeface="Helvetica Neue"/>
              </a:rPr>
              <a:t>STYLE SKILL OUTPUT 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6928" y="6272784"/>
            <a:ext cx="6217920" cy="22860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800" b="0">
                <a:solidFill>
                  <a:srgbClr val="F4F6FB"/>
                </a:solidFill>
                <a:latin typeface="Helvetica Neue"/>
              </a:rPr>
              <a:t>Kia Mobility Dark · generated from Kia brand-book evidence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Input becomes skill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Brand book evidence</a:t>
            </a:r>
          </a:p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Text snippets, palette sampling, quality metadata and style implications.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PPT Forge output</a:t>
            </a:r>
          </a:p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Template, contracts, deck spec, generated PPTX, validation report and preview.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181E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B3D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7" name="Oval 6"/>
          <p:cNvSpPr/>
          <p:nvPr/>
        </p:nvSpPr>
        <p:spPr>
          <a:xfrm>
            <a:off x="8412480" y="5349240"/>
            <a:ext cx="347472" cy="347472"/>
          </a:xfrm>
          <a:prstGeom prst="ellipse">
            <a:avLst/>
          </a:prstGeom>
          <a:solidFill>
            <a:srgbClr val="181E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8979407" y="5349240"/>
            <a:ext cx="347472" cy="347472"/>
          </a:xfrm>
          <a:prstGeom prst="ellipse">
            <a:avLst/>
          </a:prstGeom>
          <a:solidFill>
            <a:srgbClr val="3B3D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9546336" y="5349240"/>
            <a:ext cx="347472" cy="347472"/>
          </a:xfrm>
          <a:prstGeom prst="ellipse">
            <a:avLst/>
          </a:prstGeom>
          <a:solidFill>
            <a:srgbClr val="4F6D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10113263" y="5349240"/>
            <a:ext cx="347472" cy="347472"/>
          </a:xfrm>
          <a:prstGeom prst="ellipse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66928" y="6272784"/>
            <a:ext cx="6217920" cy="22860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800" b="0">
                <a:solidFill>
                  <a:srgbClr val="F4F6FB"/>
                </a:solidFill>
                <a:latin typeface="Helvetica Neue"/>
              </a:rPr>
              <a:t>Kia Mobility Dark · generated from Kia brand-book evidence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Where this pack 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Use case: mobility · hardware · premium pitch</a:t>
            </a:r>
          </a:p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Deck type: Premium Mobility Narrative</a:t>
            </a:r>
          </a:p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Commercial safety: no PDF, logo or trademark assets redistributed.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181E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B3D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6" name="Rounded Rectangle 5"/>
          <p:cNvSpPr/>
          <p:nvPr/>
        </p:nvSpPr>
        <p:spPr>
          <a:xfrm>
            <a:off x="8595360" y="621792"/>
            <a:ext cx="2468880" cy="822960"/>
          </a:xfrm>
          <a:prstGeom prst="roundRect">
            <a:avLst/>
          </a:prstGeom>
          <a:solidFill>
            <a:srgbClr val="101116"/>
          </a:solidFill>
          <a:ln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814816" y="877824"/>
            <a:ext cx="2011680" cy="219456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900" b="1">
                <a:solidFill>
                  <a:srgbClr val="F4F6FB"/>
                </a:solidFill>
                <a:latin typeface="Helvetica Neue"/>
              </a:rPr>
              <a:t>STYLE SKILL OUTPUT 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6928" y="6272784"/>
            <a:ext cx="6217920" cy="22860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800" b="0">
                <a:solidFill>
                  <a:srgbClr val="F4F6FB"/>
                </a:solidFill>
                <a:latin typeface="Helvetica Neue"/>
              </a:rPr>
              <a:t>Kia Mobility Dark · generated from Kia brand-book evidence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A reusable style skill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181E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B3D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5" name="TextBox 4"/>
          <p:cNvSpPr txBox="1"/>
          <p:nvPr/>
        </p:nvSpPr>
        <p:spPr>
          <a:xfrm>
            <a:off x="566928" y="6272784"/>
            <a:ext cx="6217920" cy="22860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800" b="0">
                <a:solidFill>
                  <a:srgbClr val="F4F6FB"/>
                </a:solidFill>
                <a:latin typeface="Helvetica Neue"/>
              </a:rPr>
              <a:t>Kia Mobility Dark · generated from Kia brand-book evidence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01116"/>
      </a:dk2>
      <a:lt2>
        <a:srgbClr val="F4F6FB"/>
      </a:lt2>
      <a:accent1>
        <a:srgbClr val="181E28"/>
      </a:accent1>
      <a:accent2>
        <a:srgbClr val="3B3D44"/>
      </a:accent2>
      <a:accent3>
        <a:srgbClr val="4F6DF5"/>
      </a:accent3>
      <a:accent4>
        <a:srgbClr val="38BDF8"/>
      </a:accent4>
      <a:accent5>
        <a:srgbClr val="F4F6FB"/>
      </a:accent5>
      <a:accent6>
        <a:srgbClr val="101116"/>
      </a:accent6>
      <a:hlink>
        <a:srgbClr val="181E28"/>
      </a:hlink>
      <a:folHlink>
        <a:srgbClr val="3B3D44"/>
      </a:folHlink>
    </a:clrScheme>
    <a:fontScheme name="Office">
      <a:majorFont>
        <a:latin typeface="Helvetica Neue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Helvetica Neue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