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t>Burger King Campaign Bold · PPT Forge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01116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58368" y="713232"/>
            <a:ext cx="5943600" cy="1554480"/>
          </a:xfrm>
        </p:spPr>
        <p:txBody>
          <a:bodyPr lIns="0"/>
          <a:lstStyle/>
          <a:p>
            <a:pPr algn="l"/>
            <a:r>
              <a:rPr sz="3200" b="1">
                <a:solidFill>
                  <a:srgbClr val="F4F6FB"/>
                </a:solidFill>
                <a:latin typeface="Helvetica Neue"/>
              </a:rPr>
              <a:t>Consumer Campaign Pitch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76656" y="2212848"/>
            <a:ext cx="5394960" cy="658368"/>
          </a:xfrm>
        </p:spPr>
        <p:txBody>
          <a:bodyPr lIns="0"/>
          <a:lstStyle/>
          <a:p>
            <a:pPr algn="l"/>
            <a:r>
              <a:rPr sz="1400" b="0">
                <a:solidFill>
                  <a:srgbClr val="C1AC9D"/>
                </a:solidFill>
                <a:latin typeface="Helvetica Neue"/>
              </a:rPr>
              <a:t>Generated from Burger King Brand partners brand-book evidence via PPT Forge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164592" cy="6858000"/>
          </a:xfrm>
          <a:prstGeom prst="rect">
            <a:avLst/>
          </a:prstGeom>
          <a:solidFill>
            <a:srgbClr val="50221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0"/>
          <a:lstStyle/>
          <a:p>
            <a:pPr algn="l"/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D622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0"/>
          <a:lstStyle/>
          <a:p>
            <a:pPr algn="l"/>
          </a:p>
        </p:txBody>
      </p:sp>
      <p:sp>
        <p:nvSpPr>
          <p:cNvPr id="6" name="Rounded Rectangle 5"/>
          <p:cNvSpPr/>
          <p:nvPr/>
        </p:nvSpPr>
        <p:spPr>
          <a:xfrm>
            <a:off x="6446520" y="658368"/>
            <a:ext cx="4892040" cy="4526280"/>
          </a:xfrm>
          <a:prstGeom prst="roundRect">
            <a:avLst/>
          </a:prstGeom>
          <a:solidFill>
            <a:srgbClr val="101116"/>
          </a:solidFill>
          <a:ln>
            <a:solidFill>
              <a:srgbClr val="A58A7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6784848" y="1097280"/>
            <a:ext cx="2926080" cy="274320"/>
          </a:xfrm>
          <a:prstGeom prst="rect">
            <a:avLst/>
          </a:prstGeom>
          <a:noFill/>
        </p:spPr>
        <p:txBody>
          <a:bodyPr wrap="none" lIns="0" rIns="0">
            <a:spAutoFit/>
          </a:bodyPr>
          <a:lstStyle/>
          <a:p>
            <a:pPr algn="l"/>
            <a:r>
              <a:rPr sz="900" b="1">
                <a:solidFill>
                  <a:srgbClr val="C1AC9D"/>
                </a:solidFill>
                <a:latin typeface="Helvetica Neue"/>
              </a:rPr>
              <a:t>REAL BRAND BOOK INPUT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784848" y="1572768"/>
            <a:ext cx="4023360" cy="749808"/>
          </a:xfrm>
          <a:prstGeom prst="rect">
            <a:avLst/>
          </a:prstGeom>
          <a:noFill/>
        </p:spPr>
        <p:txBody>
          <a:bodyPr wrap="none" lIns="0" rIns="0">
            <a:spAutoFit/>
          </a:bodyPr>
          <a:lstStyle/>
          <a:p>
            <a:pPr algn="l"/>
            <a:r>
              <a:rPr sz="2600" b="1">
                <a:solidFill>
                  <a:srgbClr val="F4F6FB"/>
                </a:solidFill>
                <a:latin typeface="Helvetica Neue"/>
              </a:rPr>
              <a:t>Burger King Brand partners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784848" y="2743200"/>
            <a:ext cx="1097280" cy="868680"/>
          </a:xfrm>
          <a:prstGeom prst="roundRect">
            <a:avLst/>
          </a:prstGeom>
          <a:solidFill>
            <a:srgbClr val="101116"/>
          </a:solidFill>
          <a:ln>
            <a:solidFill>
              <a:srgbClr val="50221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903720" y="2880360"/>
            <a:ext cx="822960" cy="182880"/>
          </a:xfrm>
          <a:prstGeom prst="rect">
            <a:avLst/>
          </a:prstGeom>
          <a:noFill/>
        </p:spPr>
        <p:txBody>
          <a:bodyPr wrap="none" lIns="0" rIns="0">
            <a:spAutoFit/>
          </a:bodyPr>
          <a:lstStyle/>
          <a:p>
            <a:pPr algn="l"/>
            <a:r>
              <a:rPr sz="700" b="1">
                <a:solidFill>
                  <a:srgbClr val="C1AC9D"/>
                </a:solidFill>
                <a:latin typeface="Helvetica Neue"/>
              </a:rPr>
              <a:t>PAGES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903720" y="3136392"/>
            <a:ext cx="822960" cy="274320"/>
          </a:xfrm>
          <a:prstGeom prst="rect">
            <a:avLst/>
          </a:prstGeom>
          <a:noFill/>
        </p:spPr>
        <p:txBody>
          <a:bodyPr wrap="none" lIns="0" rIns="0">
            <a:spAutoFit/>
          </a:bodyPr>
          <a:lstStyle/>
          <a:p>
            <a:pPr algn="l"/>
            <a:r>
              <a:rPr sz="1800" b="1">
                <a:solidFill>
                  <a:srgbClr val="F4F6FB"/>
                </a:solidFill>
                <a:latin typeface="Helvetica Neue"/>
              </a:rPr>
              <a:t>129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8156448" y="2743200"/>
            <a:ext cx="1097280" cy="868680"/>
          </a:xfrm>
          <a:prstGeom prst="roundRect">
            <a:avLst/>
          </a:prstGeom>
          <a:solidFill>
            <a:srgbClr val="101116"/>
          </a:solidFill>
          <a:ln>
            <a:solidFill>
              <a:srgbClr val="D622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8275320" y="2880360"/>
            <a:ext cx="822960" cy="182880"/>
          </a:xfrm>
          <a:prstGeom prst="rect">
            <a:avLst/>
          </a:prstGeom>
          <a:noFill/>
        </p:spPr>
        <p:txBody>
          <a:bodyPr wrap="none" lIns="0" rIns="0">
            <a:spAutoFit/>
          </a:bodyPr>
          <a:lstStyle/>
          <a:p>
            <a:pPr algn="l"/>
            <a:r>
              <a:rPr sz="700" b="1">
                <a:solidFill>
                  <a:srgbClr val="C1AC9D"/>
                </a:solidFill>
                <a:latin typeface="Helvetica Neue"/>
              </a:rPr>
              <a:t>SCORE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275320" y="3136392"/>
            <a:ext cx="822960" cy="274320"/>
          </a:xfrm>
          <a:prstGeom prst="rect">
            <a:avLst/>
          </a:prstGeom>
          <a:noFill/>
        </p:spPr>
        <p:txBody>
          <a:bodyPr wrap="none" lIns="0" rIns="0">
            <a:spAutoFit/>
          </a:bodyPr>
          <a:lstStyle/>
          <a:p>
            <a:pPr algn="l"/>
            <a:r>
              <a:rPr sz="1800" b="1">
                <a:solidFill>
                  <a:srgbClr val="F4F6FB"/>
                </a:solidFill>
                <a:latin typeface="Helvetica Neue"/>
              </a:rPr>
              <a:t>100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9528048" y="2743200"/>
            <a:ext cx="1097280" cy="868680"/>
          </a:xfrm>
          <a:prstGeom prst="roundRect">
            <a:avLst/>
          </a:prstGeom>
          <a:solidFill>
            <a:srgbClr val="101116"/>
          </a:solidFill>
          <a:ln>
            <a:solidFill>
              <a:srgbClr val="A58A7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9646920" y="2880360"/>
            <a:ext cx="822960" cy="182880"/>
          </a:xfrm>
          <a:prstGeom prst="rect">
            <a:avLst/>
          </a:prstGeom>
          <a:noFill/>
        </p:spPr>
        <p:txBody>
          <a:bodyPr wrap="none" lIns="0" rIns="0">
            <a:spAutoFit/>
          </a:bodyPr>
          <a:lstStyle/>
          <a:p>
            <a:pPr algn="l"/>
            <a:r>
              <a:rPr sz="700" b="1">
                <a:solidFill>
                  <a:srgbClr val="C1AC9D"/>
                </a:solidFill>
                <a:latin typeface="Helvetica Neue"/>
              </a:rPr>
              <a:t>TIER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46920" y="3136392"/>
            <a:ext cx="822960" cy="274320"/>
          </a:xfrm>
          <a:prstGeom prst="rect">
            <a:avLst/>
          </a:prstGeom>
          <a:noFill/>
        </p:spPr>
        <p:txBody>
          <a:bodyPr wrap="none" lIns="0" rIns="0">
            <a:spAutoFit/>
          </a:bodyPr>
          <a:lstStyle/>
          <a:p>
            <a:pPr algn="l"/>
            <a:r>
              <a:rPr sz="1800" b="1">
                <a:solidFill>
                  <a:srgbClr val="F4F6FB"/>
                </a:solidFill>
                <a:latin typeface="Helvetica Neue"/>
              </a:rPr>
              <a:t>S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6931152" y="4343400"/>
            <a:ext cx="237744" cy="320040"/>
          </a:xfrm>
          <a:prstGeom prst="roundRect">
            <a:avLst/>
          </a:prstGeom>
          <a:solidFill>
            <a:srgbClr val="50221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Rounded Rectangle 18"/>
          <p:cNvSpPr/>
          <p:nvPr/>
        </p:nvSpPr>
        <p:spPr>
          <a:xfrm>
            <a:off x="7415783" y="4023359"/>
            <a:ext cx="237744" cy="640080"/>
          </a:xfrm>
          <a:prstGeom prst="roundRect">
            <a:avLst/>
          </a:prstGeom>
          <a:solidFill>
            <a:srgbClr val="D622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Rounded Rectangle 19"/>
          <p:cNvSpPr/>
          <p:nvPr/>
        </p:nvSpPr>
        <p:spPr>
          <a:xfrm>
            <a:off x="7900416" y="3703320"/>
            <a:ext cx="237744" cy="960120"/>
          </a:xfrm>
          <a:prstGeom prst="roundRect">
            <a:avLst/>
          </a:prstGeom>
          <a:solidFill>
            <a:srgbClr val="50221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ounded Rectangle 20"/>
          <p:cNvSpPr/>
          <p:nvPr/>
        </p:nvSpPr>
        <p:spPr>
          <a:xfrm>
            <a:off x="8385048" y="3886200"/>
            <a:ext cx="237744" cy="777240"/>
          </a:xfrm>
          <a:prstGeom prst="roundRect">
            <a:avLst/>
          </a:prstGeom>
          <a:solidFill>
            <a:srgbClr val="D622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Rounded Rectangle 21"/>
          <p:cNvSpPr/>
          <p:nvPr/>
        </p:nvSpPr>
        <p:spPr>
          <a:xfrm>
            <a:off x="8869680" y="3428999"/>
            <a:ext cx="237744" cy="1234440"/>
          </a:xfrm>
          <a:prstGeom prst="roundRect">
            <a:avLst/>
          </a:prstGeom>
          <a:solidFill>
            <a:srgbClr val="50221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566928" y="6272784"/>
            <a:ext cx="6217920" cy="228600"/>
          </a:xfrm>
          <a:prstGeom prst="rect">
            <a:avLst/>
          </a:prstGeom>
          <a:noFill/>
        </p:spPr>
        <p:txBody>
          <a:bodyPr wrap="none" lIns="0" rIns="0">
            <a:spAutoFit/>
          </a:bodyPr>
          <a:lstStyle/>
          <a:p>
            <a:pPr algn="l"/>
            <a:r>
              <a:rPr sz="800" b="0">
                <a:solidFill>
                  <a:srgbClr val="C1AC9D"/>
                </a:solidFill>
                <a:latin typeface="Helvetica Neue"/>
              </a:rPr>
              <a:t>Burger King Campaign Bold · generated from Burger King Brand partners brand-book evidence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01116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lIns="0"/>
          <a:lstStyle/>
          <a:p>
            <a:pPr algn="l"/>
            <a:r>
              <a:rPr sz="1600">
                <a:solidFill>
                  <a:srgbClr val="F4F6FB"/>
                </a:solidFill>
                <a:latin typeface="Helvetica Neue"/>
              </a:rPr>
              <a:t>Real input evidence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lIns="0"/>
          <a:lstStyle/>
          <a:p>
            <a:pPr algn="l"/>
            <a:r>
              <a:rPr sz="1600">
                <a:solidFill>
                  <a:srgbClr val="F4F6FB"/>
                </a:solidFill>
                <a:latin typeface="Helvetica Neue"/>
              </a:rPr>
              <a:t>Input PDF: Burger King Brand partners guidelines</a:t>
            </a:r>
          </a:p>
          <a:p>
            <a:pPr algn="l"/>
            <a:r>
              <a:rPr sz="1600">
                <a:solidFill>
                  <a:srgbClr val="F4F6FB"/>
                </a:solidFill>
                <a:latin typeface="Helvetica Neue"/>
              </a:rPr>
              <a:t>Quality: S / 100, 129 pages</a:t>
            </a:r>
          </a:p>
          <a:p>
            <a:pPr algn="l"/>
            <a:r>
              <a:rPr sz="1600">
                <a:solidFill>
                  <a:srgbClr val="F4F6FB"/>
                </a:solidFill>
                <a:latin typeface="Helvetica Neue"/>
              </a:rPr>
              <a:t>Extracted signals: burger, corporation, design, introduction, rights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164592" cy="6858000"/>
          </a:xfrm>
          <a:prstGeom prst="rect">
            <a:avLst/>
          </a:prstGeom>
          <a:solidFill>
            <a:srgbClr val="50221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0"/>
          <a:lstStyle/>
          <a:p>
            <a:pPr algn="l"/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D622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0"/>
          <a:lstStyle/>
          <a:p>
            <a:pPr algn="l"/>
          </a:p>
        </p:txBody>
      </p:sp>
      <p:sp>
        <p:nvSpPr>
          <p:cNvPr id="6" name="TextBox 5"/>
          <p:cNvSpPr txBox="1"/>
          <p:nvPr/>
        </p:nvSpPr>
        <p:spPr>
          <a:xfrm>
            <a:off x="566928" y="6272784"/>
            <a:ext cx="6217920" cy="228600"/>
          </a:xfrm>
          <a:prstGeom prst="rect">
            <a:avLst/>
          </a:prstGeom>
          <a:noFill/>
        </p:spPr>
        <p:txBody>
          <a:bodyPr wrap="none" lIns="0" rIns="0">
            <a:spAutoFit/>
          </a:bodyPr>
          <a:lstStyle/>
          <a:p>
            <a:pPr algn="l"/>
            <a:r>
              <a:rPr sz="800" b="0">
                <a:solidFill>
                  <a:srgbClr val="C1AC9D"/>
                </a:solidFill>
                <a:latin typeface="Helvetica Neue"/>
              </a:rPr>
              <a:t>Burger King Campaign Bold · generated from Burger King Brand partners brand-book evidence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01116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lIns="0"/>
          <a:lstStyle/>
          <a:p>
            <a:pPr algn="l"/>
            <a:r>
              <a:rPr sz="1600">
                <a:solidFill>
                  <a:srgbClr val="F4F6FB"/>
                </a:solidFill>
                <a:latin typeface="Helvetica Neue"/>
              </a:rPr>
              <a:t>Extracted style DNA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 lIns="0"/>
          <a:lstStyle/>
          <a:p>
            <a:pPr algn="l"/>
            <a:r>
              <a:rPr sz="1600">
                <a:solidFill>
                  <a:srgbClr val="F4F6FB"/>
                </a:solidFill>
                <a:latin typeface="Helvetica Neue"/>
              </a:rPr>
              <a:t>Palette, typography, layout patterns and applications are converted into a de-branded presentation style system.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164592" cy="6858000"/>
          </a:xfrm>
          <a:prstGeom prst="rect">
            <a:avLst/>
          </a:prstGeom>
          <a:solidFill>
            <a:srgbClr val="50221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0"/>
          <a:lstStyle/>
          <a:p>
            <a:pPr algn="l"/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D622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0"/>
          <a:lstStyle/>
          <a:p>
            <a:pPr algn="l"/>
          </a:p>
        </p:txBody>
      </p:sp>
      <p:sp>
        <p:nvSpPr>
          <p:cNvPr id="6" name="Rounded Rectangle 5"/>
          <p:cNvSpPr/>
          <p:nvPr/>
        </p:nvSpPr>
        <p:spPr>
          <a:xfrm>
            <a:off x="8595360" y="621792"/>
            <a:ext cx="2468880" cy="822960"/>
          </a:xfrm>
          <a:prstGeom prst="roundRect">
            <a:avLst/>
          </a:prstGeom>
          <a:solidFill>
            <a:srgbClr val="101116"/>
          </a:solidFill>
          <a:ln>
            <a:solidFill>
              <a:srgbClr val="A58A7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814816" y="877824"/>
            <a:ext cx="2011680" cy="219456"/>
          </a:xfrm>
          <a:prstGeom prst="rect">
            <a:avLst/>
          </a:prstGeom>
          <a:noFill/>
        </p:spPr>
        <p:txBody>
          <a:bodyPr wrap="none" lIns="0" rIns="0">
            <a:spAutoFit/>
          </a:bodyPr>
          <a:lstStyle/>
          <a:p>
            <a:pPr algn="l"/>
            <a:r>
              <a:rPr sz="900" b="1">
                <a:solidFill>
                  <a:srgbClr val="C1AC9D"/>
                </a:solidFill>
                <a:latin typeface="Helvetica Neue"/>
              </a:rPr>
              <a:t>STYLE SKILL OUTPUT 03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66928" y="6272784"/>
            <a:ext cx="6217920" cy="228600"/>
          </a:xfrm>
          <a:prstGeom prst="rect">
            <a:avLst/>
          </a:prstGeom>
          <a:noFill/>
        </p:spPr>
        <p:txBody>
          <a:bodyPr wrap="none" lIns="0" rIns="0">
            <a:spAutoFit/>
          </a:bodyPr>
          <a:lstStyle/>
          <a:p>
            <a:pPr algn="l"/>
            <a:r>
              <a:rPr sz="800" b="0">
                <a:solidFill>
                  <a:srgbClr val="C1AC9D"/>
                </a:solidFill>
                <a:latin typeface="Helvetica Neue"/>
              </a:rPr>
              <a:t>Burger King Campaign Bold · generated from Burger King Brand partners brand-book evidence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01116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lIns="0"/>
          <a:lstStyle/>
          <a:p>
            <a:pPr algn="l"/>
            <a:r>
              <a:rPr sz="1600">
                <a:solidFill>
                  <a:srgbClr val="F4F6FB"/>
                </a:solidFill>
                <a:latin typeface="Helvetica Neue"/>
              </a:rPr>
              <a:t>Input becomes skill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sz="half"/>
          </p:nvPr>
        </p:nvSpPr>
        <p:spPr/>
        <p:txBody>
          <a:bodyPr lIns="0"/>
          <a:lstStyle/>
          <a:p>
            <a:pPr algn="l"/>
            <a:r>
              <a:rPr sz="1600">
                <a:solidFill>
                  <a:srgbClr val="F4F6FB"/>
                </a:solidFill>
                <a:latin typeface="Helvetica Neue"/>
              </a:rPr>
              <a:t>Brand book evidence</a:t>
            </a:r>
          </a:p>
          <a:p>
            <a:pPr algn="l"/>
            <a:r>
              <a:rPr sz="1600">
                <a:solidFill>
                  <a:srgbClr val="F4F6FB"/>
                </a:solidFill>
                <a:latin typeface="Helvetica Neue"/>
              </a:rPr>
              <a:t>Text snippets, palette sampling, quality metadata and style implications.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2" sz="half"/>
          </p:nvPr>
        </p:nvSpPr>
        <p:spPr/>
        <p:txBody>
          <a:bodyPr lIns="0"/>
          <a:lstStyle/>
          <a:p>
            <a:pPr algn="l"/>
            <a:r>
              <a:rPr sz="1600">
                <a:solidFill>
                  <a:srgbClr val="F4F6FB"/>
                </a:solidFill>
                <a:latin typeface="Helvetica Neue"/>
              </a:rPr>
              <a:t>PPT Forge output</a:t>
            </a:r>
          </a:p>
          <a:p>
            <a:pPr algn="l"/>
            <a:r>
              <a:rPr sz="1600">
                <a:solidFill>
                  <a:srgbClr val="F4F6FB"/>
                </a:solidFill>
                <a:latin typeface="Helvetica Neue"/>
              </a:rPr>
              <a:t>Template, contracts, deck spec, generated PPTX, validation report and preview.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164592" cy="6858000"/>
          </a:xfrm>
          <a:prstGeom prst="rect">
            <a:avLst/>
          </a:prstGeom>
          <a:solidFill>
            <a:srgbClr val="50221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0"/>
          <a:lstStyle/>
          <a:p>
            <a:pPr algn="l"/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D622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0"/>
          <a:lstStyle/>
          <a:p>
            <a:pPr algn="l"/>
          </a:p>
        </p:txBody>
      </p:sp>
      <p:sp>
        <p:nvSpPr>
          <p:cNvPr id="7" name="Oval 6"/>
          <p:cNvSpPr/>
          <p:nvPr/>
        </p:nvSpPr>
        <p:spPr>
          <a:xfrm>
            <a:off x="8412480" y="5349240"/>
            <a:ext cx="347472" cy="347472"/>
          </a:xfrm>
          <a:prstGeom prst="ellipse">
            <a:avLst/>
          </a:prstGeom>
          <a:solidFill>
            <a:srgbClr val="50221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Oval 7"/>
          <p:cNvSpPr/>
          <p:nvPr/>
        </p:nvSpPr>
        <p:spPr>
          <a:xfrm>
            <a:off x="8979407" y="5349240"/>
            <a:ext cx="347472" cy="347472"/>
          </a:xfrm>
          <a:prstGeom prst="ellipse">
            <a:avLst/>
          </a:prstGeom>
          <a:solidFill>
            <a:srgbClr val="D622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Oval 8"/>
          <p:cNvSpPr/>
          <p:nvPr/>
        </p:nvSpPr>
        <p:spPr>
          <a:xfrm>
            <a:off x="9546336" y="5349240"/>
            <a:ext cx="347472" cy="347472"/>
          </a:xfrm>
          <a:prstGeom prst="ellipse">
            <a:avLst/>
          </a:prstGeom>
          <a:solidFill>
            <a:srgbClr val="FF863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Oval 9"/>
          <p:cNvSpPr/>
          <p:nvPr/>
        </p:nvSpPr>
        <p:spPr>
          <a:xfrm>
            <a:off x="10113263" y="5349240"/>
            <a:ext cx="347472" cy="347472"/>
          </a:xfrm>
          <a:prstGeom prst="ellipse">
            <a:avLst/>
          </a:prstGeom>
          <a:solidFill>
            <a:srgbClr val="A58A7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566928" y="6272784"/>
            <a:ext cx="6217920" cy="228600"/>
          </a:xfrm>
          <a:prstGeom prst="rect">
            <a:avLst/>
          </a:prstGeom>
          <a:noFill/>
        </p:spPr>
        <p:txBody>
          <a:bodyPr wrap="none" lIns="0" rIns="0">
            <a:spAutoFit/>
          </a:bodyPr>
          <a:lstStyle/>
          <a:p>
            <a:pPr algn="l"/>
            <a:r>
              <a:rPr sz="800" b="0">
                <a:solidFill>
                  <a:srgbClr val="C1AC9D"/>
                </a:solidFill>
                <a:latin typeface="Helvetica Neue"/>
              </a:rPr>
              <a:t>Burger King Campaign Bold · generated from Burger King Brand partners brand-book evidence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01116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lIns="0"/>
          <a:lstStyle/>
          <a:p>
            <a:pPr algn="l"/>
            <a:r>
              <a:rPr sz="1600">
                <a:solidFill>
                  <a:srgbClr val="F4F6FB"/>
                </a:solidFill>
                <a:latin typeface="Helvetica Neue"/>
              </a:rPr>
              <a:t>Where this pack fits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lIns="0"/>
          <a:lstStyle/>
          <a:p>
            <a:pPr algn="l"/>
            <a:r>
              <a:rPr sz="1600">
                <a:solidFill>
                  <a:srgbClr val="F4F6FB"/>
                </a:solidFill>
                <a:latin typeface="Helvetica Neue"/>
              </a:rPr>
              <a:t>Use case: consumer brand · agency proposal</a:t>
            </a:r>
          </a:p>
          <a:p>
            <a:pPr algn="l"/>
            <a:r>
              <a:rPr sz="1600">
                <a:solidFill>
                  <a:srgbClr val="F4F6FB"/>
                </a:solidFill>
                <a:latin typeface="Helvetica Neue"/>
              </a:rPr>
              <a:t>Deck type: Consumer Campaign Pitch</a:t>
            </a:r>
          </a:p>
          <a:p>
            <a:pPr algn="l"/>
            <a:r>
              <a:rPr sz="1600">
                <a:solidFill>
                  <a:srgbClr val="F4F6FB"/>
                </a:solidFill>
                <a:latin typeface="Helvetica Neue"/>
              </a:rPr>
              <a:t>Commercial safety: no PDF, logo or trademark assets redistributed.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164592" cy="6858000"/>
          </a:xfrm>
          <a:prstGeom prst="rect">
            <a:avLst/>
          </a:prstGeom>
          <a:solidFill>
            <a:srgbClr val="50221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0"/>
          <a:lstStyle/>
          <a:p>
            <a:pPr algn="l"/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D622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0"/>
          <a:lstStyle/>
          <a:p>
            <a:pPr algn="l"/>
          </a:p>
        </p:txBody>
      </p:sp>
      <p:sp>
        <p:nvSpPr>
          <p:cNvPr id="6" name="Rounded Rectangle 5"/>
          <p:cNvSpPr/>
          <p:nvPr/>
        </p:nvSpPr>
        <p:spPr>
          <a:xfrm>
            <a:off x="8595360" y="621792"/>
            <a:ext cx="2468880" cy="822960"/>
          </a:xfrm>
          <a:prstGeom prst="roundRect">
            <a:avLst/>
          </a:prstGeom>
          <a:solidFill>
            <a:srgbClr val="101116"/>
          </a:solidFill>
          <a:ln>
            <a:solidFill>
              <a:srgbClr val="A58A7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814816" y="877824"/>
            <a:ext cx="2011680" cy="219456"/>
          </a:xfrm>
          <a:prstGeom prst="rect">
            <a:avLst/>
          </a:prstGeom>
          <a:noFill/>
        </p:spPr>
        <p:txBody>
          <a:bodyPr wrap="none" lIns="0" rIns="0">
            <a:spAutoFit/>
          </a:bodyPr>
          <a:lstStyle/>
          <a:p>
            <a:pPr algn="l"/>
            <a:r>
              <a:rPr sz="900" b="1">
                <a:solidFill>
                  <a:srgbClr val="C1AC9D"/>
                </a:solidFill>
                <a:latin typeface="Helvetica Neue"/>
              </a:rPr>
              <a:t>STYLE SKILL OUTPUT 05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66928" y="6272784"/>
            <a:ext cx="6217920" cy="228600"/>
          </a:xfrm>
          <a:prstGeom prst="rect">
            <a:avLst/>
          </a:prstGeom>
          <a:noFill/>
        </p:spPr>
        <p:txBody>
          <a:bodyPr wrap="none" lIns="0" rIns="0">
            <a:spAutoFit/>
          </a:bodyPr>
          <a:lstStyle/>
          <a:p>
            <a:pPr algn="l"/>
            <a:r>
              <a:rPr sz="800" b="0">
                <a:solidFill>
                  <a:srgbClr val="C1AC9D"/>
                </a:solidFill>
                <a:latin typeface="Helvetica Neue"/>
              </a:rPr>
              <a:t>Burger King Campaign Bold · generated from Burger King Brand partners brand-book evidence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01116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lIns="0"/>
          <a:lstStyle/>
          <a:p>
            <a:pPr algn="l"/>
            <a:r>
              <a:rPr sz="1600">
                <a:solidFill>
                  <a:srgbClr val="F4F6FB"/>
                </a:solidFill>
                <a:latin typeface="Helvetica Neue"/>
              </a:rPr>
              <a:t>A reusable style skill</a:t>
            </a:r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64592" cy="6858000"/>
          </a:xfrm>
          <a:prstGeom prst="rect">
            <a:avLst/>
          </a:prstGeom>
          <a:solidFill>
            <a:srgbClr val="50221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0"/>
          <a:lstStyle/>
          <a:p>
            <a:pPr algn="l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D622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0"/>
          <a:lstStyle/>
          <a:p>
            <a:pPr algn="l"/>
          </a:p>
        </p:txBody>
      </p:sp>
      <p:sp>
        <p:nvSpPr>
          <p:cNvPr id="5" name="TextBox 4"/>
          <p:cNvSpPr txBox="1"/>
          <p:nvPr/>
        </p:nvSpPr>
        <p:spPr>
          <a:xfrm>
            <a:off x="566928" y="6272784"/>
            <a:ext cx="6217920" cy="228600"/>
          </a:xfrm>
          <a:prstGeom prst="rect">
            <a:avLst/>
          </a:prstGeom>
          <a:noFill/>
        </p:spPr>
        <p:txBody>
          <a:bodyPr wrap="none" lIns="0" rIns="0">
            <a:spAutoFit/>
          </a:bodyPr>
          <a:lstStyle/>
          <a:p>
            <a:pPr algn="l"/>
            <a:r>
              <a:rPr sz="800" b="0">
                <a:solidFill>
                  <a:srgbClr val="C1AC9D"/>
                </a:solidFill>
                <a:latin typeface="Helvetica Neue"/>
              </a:rPr>
              <a:t>Burger King Campaign Bold · generated from Burger King Brand partners brand-book evidence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01116"/>
      </a:dk2>
      <a:lt2>
        <a:srgbClr val="F4F6FB"/>
      </a:lt2>
      <a:accent1>
        <a:srgbClr val="502213"/>
      </a:accent1>
      <a:accent2>
        <a:srgbClr val="D62200"/>
      </a:accent2>
      <a:accent3>
        <a:srgbClr val="FF8631"/>
      </a:accent3>
      <a:accent4>
        <a:srgbClr val="A58A7B"/>
      </a:accent4>
      <a:accent5>
        <a:srgbClr val="C1AC9D"/>
      </a:accent5>
      <a:accent6>
        <a:srgbClr val="856354"/>
      </a:accent6>
      <a:hlink>
        <a:srgbClr val="502213"/>
      </a:hlink>
      <a:folHlink>
        <a:srgbClr val="D62200"/>
      </a:folHlink>
    </a:clrScheme>
    <a:fontScheme name="Office">
      <a:majorFont>
        <a:latin typeface="Helvetica Neue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Helvetica Neue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