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Modern SaaS Gradient · PPT Forge Demo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749808"/>
            <a:ext cx="5806440" cy="1417320"/>
          </a:xfrm>
        </p:spPr>
        <p:txBody>
          <a:bodyPr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AI-native pitch decks that look designed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2157984"/>
            <a:ext cx="4800600" cy="777240"/>
          </a:xfrm>
        </p:spPr>
        <p:txBody>
          <a:bodyPr/>
          <a:lstStyle/>
          <a:p>
            <a:pPr algn="l"/>
            <a:r>
              <a:rPr sz="1500" b="0">
                <a:solidFill>
                  <a:srgbClr val="F4F6FB"/>
                </a:solidFill>
                <a:latin typeface="Helvetica Neue"/>
              </a:rPr>
              <a:t>Generated by a compiled Modern SaaS Gradient PPT Style Skill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629400" y="658368"/>
            <a:ext cx="4800600" cy="448056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629400" y="658368"/>
            <a:ext cx="4800600" cy="438912"/>
          </a:xfrm>
          <a:prstGeom prst="rect">
            <a:avLst/>
          </a:prstGeom>
          <a:solidFill>
            <a:srgbClr val="1011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876288" y="822960"/>
            <a:ext cx="82296" cy="82296"/>
          </a:xfrm>
          <a:prstGeom prst="ellipse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095744" y="822960"/>
            <a:ext cx="82296" cy="82296"/>
          </a:xfrm>
          <a:prstGeom prst="ellipse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7315200" y="822960"/>
            <a:ext cx="82296" cy="82296"/>
          </a:xfrm>
          <a:prstGeom prst="ellipse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903720" y="1417320"/>
            <a:ext cx="24688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>
                <a:solidFill>
                  <a:srgbClr val="F4F6FB"/>
                </a:solidFill>
                <a:latin typeface="Helvetica Neue"/>
              </a:rPr>
              <a:t>generated deck system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03720" y="1883664"/>
            <a:ext cx="35661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F4F6FB"/>
                </a:solidFill>
                <a:latin typeface="Helvetica Neue"/>
              </a:rPr>
              <a:t>Style DNA → Layout contracts → Validated deck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903720" y="2816352"/>
            <a:ext cx="1133856" cy="969264"/>
          </a:xfrm>
          <a:prstGeom prst="roundRect">
            <a:avLst/>
          </a:prstGeom>
          <a:solidFill>
            <a:srgbClr val="101116"/>
          </a:solidFill>
          <a:ln>
            <a:solidFill>
              <a:srgbClr val="7C5C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040880" y="2953512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SLIDES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40880" y="3200400"/>
            <a:ext cx="8686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02752" y="2816352"/>
            <a:ext cx="1133856" cy="969264"/>
          </a:xfrm>
          <a:prstGeom prst="roundRect">
            <a:avLst/>
          </a:prstGeom>
          <a:solidFill>
            <a:srgbClr val="101116"/>
          </a:solidFill>
          <a:ln>
            <a:solidFill>
              <a:srgbClr val="12D6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9912" y="2953512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CHECKS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9912" y="3200400"/>
            <a:ext cx="8686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10/10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701784" y="2816352"/>
            <a:ext cx="1133856" cy="969264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838944" y="2953512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700" b="1">
                <a:solidFill>
                  <a:srgbClr val="F4F6FB"/>
                </a:solidFill>
                <a:latin typeface="Helvetica Neue"/>
              </a:rPr>
              <a:t>REUSE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838944" y="3200400"/>
            <a:ext cx="8686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skill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059168" y="4206240"/>
            <a:ext cx="256032" cy="384048"/>
          </a:xfrm>
          <a:prstGeom prst="round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562088" y="3877055"/>
            <a:ext cx="256032" cy="713232"/>
          </a:xfrm>
          <a:prstGeom prst="round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065008" y="3493007"/>
            <a:ext cx="256032" cy="1097280"/>
          </a:xfrm>
          <a:prstGeom prst="round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567928" y="3749039"/>
            <a:ext cx="256032" cy="841248"/>
          </a:xfrm>
          <a:prstGeom prst="round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9070848" y="3172968"/>
            <a:ext cx="256032" cy="1417320"/>
          </a:xfrm>
          <a:prstGeom prst="round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" y="5440680"/>
            <a:ext cx="21945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>
                <a:solidFill>
                  <a:srgbClr val="F4F6FB"/>
                </a:solidFill>
                <a:latin typeface="Helvetica Neue"/>
              </a:rPr>
              <a:t>REAL WORKFLOW RUN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" y="5742432"/>
            <a:ext cx="530352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0">
                <a:solidFill>
                  <a:srgbClr val="F4F6FB"/>
                </a:solidFill>
                <a:latin typeface="Helvetica Neue"/>
              </a:rPr>
              <a:t>preflight ✓   generate ✓   validate ✓   real PPTX linked on landing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Why templates are not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Most AI PPT tools stop at colours.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A style skill carries layouts, contracts, visual rules, and QA.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The result is repeatable brand-like expression, not one-off decoration.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4754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>
                <a:solidFill>
                  <a:srgbClr val="F4F6FB"/>
                </a:solidFill>
                <a:latin typeface="Helvetica Neue"/>
              </a:rPr>
              <a:t>compiled by ppt-style-forge · preflight + generate + validate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Compiled style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Style DNA · layout contracts · generation spec · validation loop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549640" y="658368"/>
            <a:ext cx="2514600" cy="96012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796528" y="932688"/>
            <a:ext cx="19202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>
                <a:solidFill>
                  <a:srgbClr val="F4F6FB"/>
                </a:solidFill>
                <a:latin typeface="Helvetica Neue"/>
              </a:rPr>
              <a:t>STYLE OUTPUT 03</a:t>
            </a:r>
          </a:p>
        </p:txBody>
      </p:sp>
      <p:sp>
        <p:nvSpPr>
          <p:cNvPr id="8" name="Oval 7"/>
          <p:cNvSpPr/>
          <p:nvPr/>
        </p:nvSpPr>
        <p:spPr>
          <a:xfrm>
            <a:off x="10652760" y="960120"/>
            <a:ext cx="128016" cy="128016"/>
          </a:xfrm>
          <a:prstGeom prst="ellipse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Taste becomes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Research corpus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High-quality VI systems are mined for patterns, not redistributed as assets.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PPT Forge skill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A clean template, deck spec, generator, validator, and QA rubric produce reusable decks.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272784"/>
            <a:ext cx="4754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>
                <a:solidFill>
                  <a:srgbClr val="F4F6FB"/>
                </a:solidFill>
                <a:latin typeface="Helvetica Neue"/>
              </a:rPr>
              <a:t>compiled by ppt-style-forge · preflight + generate + validate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What ships inside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Original PPT master template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Deck-spec examples for pitch and sales decks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Rendered output previews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Mechanical validation report</a:t>
            </a:r>
          </a:p>
          <a:p>
            <a:r>
              <a:rPr sz="1800">
                <a:solidFill>
                  <a:srgbClr val="F4F6FB"/>
                </a:solidFill>
                <a:latin typeface="Helvetica Neue"/>
              </a:rPr>
              <a:t>Brand-expression QA scaffold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549640" y="658368"/>
            <a:ext cx="2514600" cy="960120"/>
          </a:xfrm>
          <a:prstGeom prst="roundRect">
            <a:avLst/>
          </a:prstGeom>
          <a:solidFill>
            <a:srgbClr val="101116"/>
          </a:solidFill>
          <a:ln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796528" y="932688"/>
            <a:ext cx="19202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>
                <a:solidFill>
                  <a:srgbClr val="F4F6FB"/>
                </a:solidFill>
                <a:latin typeface="Helvetica Neue"/>
              </a:rPr>
              <a:t>STYLE OUTPUT 05</a:t>
            </a:r>
          </a:p>
        </p:txBody>
      </p:sp>
      <p:sp>
        <p:nvSpPr>
          <p:cNvPr id="8" name="Oval 7"/>
          <p:cNvSpPr/>
          <p:nvPr/>
        </p:nvSpPr>
        <p:spPr>
          <a:xfrm>
            <a:off x="10652760" y="960120"/>
            <a:ext cx="128016" cy="128016"/>
          </a:xfrm>
          <a:prstGeom prst="ellipse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583680" y="3321101"/>
            <a:ext cx="658368" cy="1799539"/>
          </a:xfrm>
          <a:prstGeom prst="round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635240" y="3716122"/>
            <a:ext cx="658368" cy="1404518"/>
          </a:xfrm>
          <a:prstGeom prst="round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0" y="3079700"/>
            <a:ext cx="658368" cy="2040940"/>
          </a:xfrm>
          <a:prstGeom prst="round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5349240"/>
            <a:ext cx="3291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0">
                <a:solidFill>
                  <a:srgbClr val="A78BFA"/>
                </a:solidFill>
                <a:latin typeface="Helvetica Neue"/>
              </a:rPr>
              <a:t>style coverage · validation · reuse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1800">
                <a:solidFill>
                  <a:srgbClr val="F4F6FB"/>
                </a:solidFill>
                <a:latin typeface="Helvetica Neue"/>
              </a:rPr>
              <a:t>A reusable style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5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2D6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4754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0">
                <a:solidFill>
                  <a:srgbClr val="F4F6FB"/>
                </a:solidFill>
                <a:latin typeface="Helvetica Neue"/>
              </a:rPr>
              <a:t>compiled by ppt-style-forge · preflight + generate + validate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7C5CFF"/>
      </a:accent1>
      <a:accent2>
        <a:srgbClr val="12D6A5"/>
      </a:accent2>
      <a:accent3>
        <a:srgbClr val="A78BFA"/>
      </a:accent3>
      <a:accent4>
        <a:srgbClr val="38BDF8"/>
      </a:accent4>
      <a:accent5>
        <a:srgbClr val="F472B6"/>
      </a:accent5>
      <a:accent6>
        <a:srgbClr val="FBBF24"/>
      </a:accent6>
      <a:hlink>
        <a:srgbClr val="7C5CFF"/>
      </a:hlink>
      <a:folHlink>
        <a:srgbClr val="12D6A5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